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</p:sldIdLst>
  <p:sldSz cx="2376011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51" d="100"/>
          <a:sy n="51" d="100"/>
        </p:scale>
        <p:origin x="11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014" y="2356703"/>
            <a:ext cx="17820085" cy="5013407"/>
          </a:xfrm>
        </p:spPr>
        <p:txBody>
          <a:bodyPr anchor="b"/>
          <a:lstStyle>
            <a:lvl1pPr algn="ctr">
              <a:defRPr sz="11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014" y="7563446"/>
            <a:ext cx="17820085" cy="3476717"/>
          </a:xfrm>
        </p:spPr>
        <p:txBody>
          <a:bodyPr/>
          <a:lstStyle>
            <a:lvl1pPr marL="0" indent="0" algn="ctr">
              <a:buNone/>
              <a:defRPr sz="4677"/>
            </a:lvl1pPr>
            <a:lvl2pPr marL="890991" indent="0" algn="ctr">
              <a:buNone/>
              <a:defRPr sz="3898"/>
            </a:lvl2pPr>
            <a:lvl3pPr marL="1781983" indent="0" algn="ctr">
              <a:buNone/>
              <a:defRPr sz="3508"/>
            </a:lvl3pPr>
            <a:lvl4pPr marL="2672974" indent="0" algn="ctr">
              <a:buNone/>
              <a:defRPr sz="3118"/>
            </a:lvl4pPr>
            <a:lvl5pPr marL="3563965" indent="0" algn="ctr">
              <a:buNone/>
              <a:defRPr sz="3118"/>
            </a:lvl5pPr>
            <a:lvl6pPr marL="4454957" indent="0" algn="ctr">
              <a:buNone/>
              <a:defRPr sz="3118"/>
            </a:lvl6pPr>
            <a:lvl7pPr marL="5345948" indent="0" algn="ctr">
              <a:buNone/>
              <a:defRPr sz="3118"/>
            </a:lvl7pPr>
            <a:lvl8pPr marL="6236940" indent="0" algn="ctr">
              <a:buNone/>
              <a:defRPr sz="3118"/>
            </a:lvl8pPr>
            <a:lvl9pPr marL="7127931" indent="0" algn="ctr">
              <a:buNone/>
              <a:defRPr sz="311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6131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5127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3331" y="766678"/>
            <a:ext cx="5123274" cy="122035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508" y="766678"/>
            <a:ext cx="15072822" cy="122035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75515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7980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33" y="3590055"/>
            <a:ext cx="20493097" cy="5990088"/>
          </a:xfrm>
        </p:spPr>
        <p:txBody>
          <a:bodyPr anchor="b"/>
          <a:lstStyle>
            <a:lvl1pPr>
              <a:defRPr sz="11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133" y="9636811"/>
            <a:ext cx="20493097" cy="3150046"/>
          </a:xfrm>
        </p:spPr>
        <p:txBody>
          <a:bodyPr/>
          <a:lstStyle>
            <a:lvl1pPr marL="0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1pPr>
            <a:lvl2pPr marL="890991" indent="0">
              <a:buNone/>
              <a:defRPr sz="3898">
                <a:solidFill>
                  <a:schemeClr val="tx1">
                    <a:tint val="75000"/>
                  </a:schemeClr>
                </a:solidFill>
              </a:defRPr>
            </a:lvl2pPr>
            <a:lvl3pPr marL="1781983" indent="0">
              <a:buNone/>
              <a:defRPr sz="3508">
                <a:solidFill>
                  <a:schemeClr val="tx1">
                    <a:tint val="75000"/>
                  </a:schemeClr>
                </a:solidFill>
              </a:defRPr>
            </a:lvl3pPr>
            <a:lvl4pPr marL="2672974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4pPr>
            <a:lvl5pPr marL="356396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5pPr>
            <a:lvl6pPr marL="4454957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6pPr>
            <a:lvl7pPr marL="5345948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7pPr>
            <a:lvl8pPr marL="623694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8pPr>
            <a:lvl9pPr marL="7127931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6897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508" y="3833390"/>
            <a:ext cx="10098048" cy="9136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8557" y="3833390"/>
            <a:ext cx="10098048" cy="9136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98380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3" y="766679"/>
            <a:ext cx="20493097" cy="27833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6603" y="3530053"/>
            <a:ext cx="10051641" cy="1730025"/>
          </a:xfrm>
        </p:spPr>
        <p:txBody>
          <a:bodyPr anchor="b"/>
          <a:lstStyle>
            <a:lvl1pPr marL="0" indent="0">
              <a:buNone/>
              <a:defRPr sz="4677" b="1"/>
            </a:lvl1pPr>
            <a:lvl2pPr marL="890991" indent="0">
              <a:buNone/>
              <a:defRPr sz="3898" b="1"/>
            </a:lvl2pPr>
            <a:lvl3pPr marL="1781983" indent="0">
              <a:buNone/>
              <a:defRPr sz="3508" b="1"/>
            </a:lvl3pPr>
            <a:lvl4pPr marL="2672974" indent="0">
              <a:buNone/>
              <a:defRPr sz="3118" b="1"/>
            </a:lvl4pPr>
            <a:lvl5pPr marL="3563965" indent="0">
              <a:buNone/>
              <a:defRPr sz="3118" b="1"/>
            </a:lvl5pPr>
            <a:lvl6pPr marL="4454957" indent="0">
              <a:buNone/>
              <a:defRPr sz="3118" b="1"/>
            </a:lvl6pPr>
            <a:lvl7pPr marL="5345948" indent="0">
              <a:buNone/>
              <a:defRPr sz="3118" b="1"/>
            </a:lvl7pPr>
            <a:lvl8pPr marL="6236940" indent="0">
              <a:buNone/>
              <a:defRPr sz="3118" b="1"/>
            </a:lvl8pPr>
            <a:lvl9pPr marL="7127931" indent="0">
              <a:buNone/>
              <a:defRPr sz="31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6603" y="5260078"/>
            <a:ext cx="10051641" cy="7736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28557" y="3530053"/>
            <a:ext cx="10101143" cy="1730025"/>
          </a:xfrm>
        </p:spPr>
        <p:txBody>
          <a:bodyPr anchor="b"/>
          <a:lstStyle>
            <a:lvl1pPr marL="0" indent="0">
              <a:buNone/>
              <a:defRPr sz="4677" b="1"/>
            </a:lvl1pPr>
            <a:lvl2pPr marL="890991" indent="0">
              <a:buNone/>
              <a:defRPr sz="3898" b="1"/>
            </a:lvl2pPr>
            <a:lvl3pPr marL="1781983" indent="0">
              <a:buNone/>
              <a:defRPr sz="3508" b="1"/>
            </a:lvl3pPr>
            <a:lvl4pPr marL="2672974" indent="0">
              <a:buNone/>
              <a:defRPr sz="3118" b="1"/>
            </a:lvl4pPr>
            <a:lvl5pPr marL="3563965" indent="0">
              <a:buNone/>
              <a:defRPr sz="3118" b="1"/>
            </a:lvl5pPr>
            <a:lvl6pPr marL="4454957" indent="0">
              <a:buNone/>
              <a:defRPr sz="3118" b="1"/>
            </a:lvl6pPr>
            <a:lvl7pPr marL="5345948" indent="0">
              <a:buNone/>
              <a:defRPr sz="3118" b="1"/>
            </a:lvl7pPr>
            <a:lvl8pPr marL="6236940" indent="0">
              <a:buNone/>
              <a:defRPr sz="3118" b="1"/>
            </a:lvl8pPr>
            <a:lvl9pPr marL="7127931" indent="0">
              <a:buNone/>
              <a:defRPr sz="31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28557" y="5260078"/>
            <a:ext cx="10101143" cy="7736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961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54681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315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4" y="960014"/>
            <a:ext cx="7663254" cy="3360050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143" y="2073365"/>
            <a:ext cx="12028557" cy="10233485"/>
          </a:xfrm>
        </p:spPr>
        <p:txBody>
          <a:bodyPr/>
          <a:lstStyle>
            <a:lvl1pPr>
              <a:defRPr sz="6236"/>
            </a:lvl1pPr>
            <a:lvl2pPr>
              <a:defRPr sz="5457"/>
            </a:lvl2pPr>
            <a:lvl3pPr>
              <a:defRPr sz="4677"/>
            </a:lvl3pPr>
            <a:lvl4pPr>
              <a:defRPr sz="3898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4" y="4320064"/>
            <a:ext cx="7663254" cy="8003453"/>
          </a:xfrm>
        </p:spPr>
        <p:txBody>
          <a:bodyPr/>
          <a:lstStyle>
            <a:lvl1pPr marL="0" indent="0">
              <a:buNone/>
              <a:defRPr sz="3118"/>
            </a:lvl1pPr>
            <a:lvl2pPr marL="890991" indent="0">
              <a:buNone/>
              <a:defRPr sz="2728"/>
            </a:lvl2pPr>
            <a:lvl3pPr marL="1781983" indent="0">
              <a:buNone/>
              <a:defRPr sz="2339"/>
            </a:lvl3pPr>
            <a:lvl4pPr marL="2672974" indent="0">
              <a:buNone/>
              <a:defRPr sz="1949"/>
            </a:lvl4pPr>
            <a:lvl5pPr marL="3563965" indent="0">
              <a:buNone/>
              <a:defRPr sz="1949"/>
            </a:lvl5pPr>
            <a:lvl6pPr marL="4454957" indent="0">
              <a:buNone/>
              <a:defRPr sz="1949"/>
            </a:lvl6pPr>
            <a:lvl7pPr marL="5345948" indent="0">
              <a:buNone/>
              <a:defRPr sz="1949"/>
            </a:lvl7pPr>
            <a:lvl8pPr marL="6236940" indent="0">
              <a:buNone/>
              <a:defRPr sz="1949"/>
            </a:lvl8pPr>
            <a:lvl9pPr marL="7127931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34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4" y="960014"/>
            <a:ext cx="7663254" cy="3360050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1143" y="2073365"/>
            <a:ext cx="12028557" cy="10233485"/>
          </a:xfrm>
        </p:spPr>
        <p:txBody>
          <a:bodyPr anchor="t"/>
          <a:lstStyle>
            <a:lvl1pPr marL="0" indent="0">
              <a:buNone/>
              <a:defRPr sz="6236"/>
            </a:lvl1pPr>
            <a:lvl2pPr marL="890991" indent="0">
              <a:buNone/>
              <a:defRPr sz="5457"/>
            </a:lvl2pPr>
            <a:lvl3pPr marL="1781983" indent="0">
              <a:buNone/>
              <a:defRPr sz="4677"/>
            </a:lvl3pPr>
            <a:lvl4pPr marL="2672974" indent="0">
              <a:buNone/>
              <a:defRPr sz="3898"/>
            </a:lvl4pPr>
            <a:lvl5pPr marL="3563965" indent="0">
              <a:buNone/>
              <a:defRPr sz="3898"/>
            </a:lvl5pPr>
            <a:lvl6pPr marL="4454957" indent="0">
              <a:buNone/>
              <a:defRPr sz="3898"/>
            </a:lvl6pPr>
            <a:lvl7pPr marL="5345948" indent="0">
              <a:buNone/>
              <a:defRPr sz="3898"/>
            </a:lvl7pPr>
            <a:lvl8pPr marL="6236940" indent="0">
              <a:buNone/>
              <a:defRPr sz="3898"/>
            </a:lvl8pPr>
            <a:lvl9pPr marL="7127931" indent="0">
              <a:buNone/>
              <a:defRPr sz="38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4" y="4320064"/>
            <a:ext cx="7663254" cy="8003453"/>
          </a:xfrm>
        </p:spPr>
        <p:txBody>
          <a:bodyPr/>
          <a:lstStyle>
            <a:lvl1pPr marL="0" indent="0">
              <a:buNone/>
              <a:defRPr sz="3118"/>
            </a:lvl1pPr>
            <a:lvl2pPr marL="890991" indent="0">
              <a:buNone/>
              <a:defRPr sz="2728"/>
            </a:lvl2pPr>
            <a:lvl3pPr marL="1781983" indent="0">
              <a:buNone/>
              <a:defRPr sz="2339"/>
            </a:lvl3pPr>
            <a:lvl4pPr marL="2672974" indent="0">
              <a:buNone/>
              <a:defRPr sz="1949"/>
            </a:lvl4pPr>
            <a:lvl5pPr marL="3563965" indent="0">
              <a:buNone/>
              <a:defRPr sz="1949"/>
            </a:lvl5pPr>
            <a:lvl6pPr marL="4454957" indent="0">
              <a:buNone/>
              <a:defRPr sz="1949"/>
            </a:lvl6pPr>
            <a:lvl7pPr marL="5345948" indent="0">
              <a:buNone/>
              <a:defRPr sz="1949"/>
            </a:lvl7pPr>
            <a:lvl8pPr marL="6236940" indent="0">
              <a:buNone/>
              <a:defRPr sz="1949"/>
            </a:lvl8pPr>
            <a:lvl9pPr marL="7127931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9896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508" y="766679"/>
            <a:ext cx="2049309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508" y="3833390"/>
            <a:ext cx="2049309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508" y="13346865"/>
            <a:ext cx="5346025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2349-046A-EB4E-8F23-65CC37DD80C4}" type="datetimeFigureOut">
              <a:rPr lang="en-BR" smtClean="0"/>
              <a:t>07/07/20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0538" y="13346865"/>
            <a:ext cx="8019038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0580" y="13346865"/>
            <a:ext cx="5346025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F4F0-84B2-4F41-A3BF-DD545978AE3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961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781983" rtl="0" eaLnBrk="1" latinLnBrk="0" hangingPunct="1">
        <a:lnSpc>
          <a:spcPct val="90000"/>
        </a:lnSpc>
        <a:spcBef>
          <a:spcPct val="0"/>
        </a:spcBef>
        <a:buNone/>
        <a:defRPr sz="8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781983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7" kern="1200">
          <a:solidFill>
            <a:schemeClr val="tx1"/>
          </a:solidFill>
          <a:latin typeface="+mn-lt"/>
          <a:ea typeface="+mn-ea"/>
          <a:cs typeface="+mn-cs"/>
        </a:defRPr>
      </a:lvl1pPr>
      <a:lvl2pPr marL="1336487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2pPr>
      <a:lvl3pPr marL="2227478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3pPr>
      <a:lvl4pPr marL="3118470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4pPr>
      <a:lvl5pPr marL="4009461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5pPr>
      <a:lvl6pPr marL="4900452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6pPr>
      <a:lvl7pPr marL="5791444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7pPr>
      <a:lvl8pPr marL="6682435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8pPr>
      <a:lvl9pPr marL="7573427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1pPr>
      <a:lvl2pPr marL="890991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2pPr>
      <a:lvl3pPr marL="1781983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3pPr>
      <a:lvl4pPr marL="2672974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4pPr>
      <a:lvl5pPr marL="3563965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5pPr>
      <a:lvl6pPr marL="4454957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6pPr>
      <a:lvl7pPr marL="5345948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7pPr>
      <a:lvl8pPr marL="6236940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8pPr>
      <a:lvl9pPr marL="7127931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2BC4-F900-7649-A00D-53D7F43686B3}"/>
              </a:ext>
            </a:extLst>
          </p:cNvPr>
          <p:cNvSpPr txBox="1">
            <a:spLocks/>
          </p:cNvSpPr>
          <p:nvPr/>
        </p:nvSpPr>
        <p:spPr>
          <a:xfrm>
            <a:off x="5924494" y="442268"/>
            <a:ext cx="11065036" cy="8467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accent1"/>
                </a:solidFill>
                <a:latin typeface="+mn-lt"/>
              </a:rPr>
              <a:t>R</a:t>
            </a:r>
            <a:r>
              <a:rPr lang="en-BR" sz="5400" b="1" dirty="0">
                <a:solidFill>
                  <a:schemeClr val="accent1"/>
                </a:solidFill>
                <a:latin typeface="+mn-lt"/>
              </a:rPr>
              <a:t>astreamento de câncer colorretal </a:t>
            </a:r>
            <a:endParaRPr lang="en-BR" sz="4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Picture 2" descr="A blue umbrella&#10;&#10;Description automatically generated">
            <a:extLst>
              <a:ext uri="{FF2B5EF4-FFF2-40B4-BE49-F238E27FC236}">
                <a16:creationId xmlns:a16="http://schemas.microsoft.com/office/drawing/2014/main" id="{E0C0FFCE-C034-D241-88CE-B15E42A20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2852" y="527178"/>
            <a:ext cx="1998472" cy="1723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7AD577-9EFA-F24F-A3AA-323FD04E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102" y="389570"/>
            <a:ext cx="1893551" cy="1998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1C0ED-583F-434B-99EE-B65DD3AF81CB}"/>
              </a:ext>
            </a:extLst>
          </p:cNvPr>
          <p:cNvSpPr txBox="1"/>
          <p:nvPr/>
        </p:nvSpPr>
        <p:spPr>
          <a:xfrm>
            <a:off x="491831" y="2725702"/>
            <a:ext cx="4338250" cy="2431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BR" sz="2400" b="1" dirty="0">
                <a:solidFill>
                  <a:schemeClr val="accent1"/>
                </a:solidFill>
              </a:rPr>
              <a:t>Março Azul Marinho</a:t>
            </a:r>
          </a:p>
          <a:p>
            <a:endParaRPr lang="en-BR" sz="1600" dirty="0"/>
          </a:p>
          <a:p>
            <a:pPr>
              <a:buFont typeface="Wingdings" pitchFamily="2" charset="2"/>
              <a:buChar char="ü"/>
            </a:pPr>
            <a:r>
              <a:rPr lang="en-BR" dirty="0"/>
              <a:t>Dia 27 de março: dia Nacional de Combate ao Câncer de Intestino</a:t>
            </a:r>
          </a:p>
          <a:p>
            <a:pPr>
              <a:buFont typeface="Wingdings" pitchFamily="2" charset="2"/>
              <a:buChar char="ü"/>
            </a:pPr>
            <a:endParaRPr lang="en-BR" dirty="0"/>
          </a:p>
          <a:p>
            <a:pPr>
              <a:buFont typeface="Wingdings" pitchFamily="2" charset="2"/>
              <a:buChar char="ü"/>
            </a:pPr>
            <a:r>
              <a:rPr lang="en-BR" dirty="0"/>
              <a:t>Previsão de CCR para 2020 no Brasil:</a:t>
            </a:r>
          </a:p>
          <a:p>
            <a:pPr lvl="1">
              <a:buFont typeface="Wingdings" pitchFamily="2" charset="2"/>
              <a:buChar char="ü"/>
            </a:pPr>
            <a:r>
              <a:rPr lang="en-BR" dirty="0"/>
              <a:t>20.520 novos casos em homens</a:t>
            </a:r>
          </a:p>
          <a:p>
            <a:pPr lvl="1">
              <a:buFont typeface="Wingdings" pitchFamily="2" charset="2"/>
              <a:buChar char="ü"/>
            </a:pPr>
            <a:r>
              <a:rPr lang="en-BR" dirty="0"/>
              <a:t>20.470 novos casos em mulheres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1CF5C7-75AC-8945-BEA3-0C48BBF40CDC}"/>
              </a:ext>
            </a:extLst>
          </p:cNvPr>
          <p:cNvSpPr txBox="1">
            <a:spLocks/>
          </p:cNvSpPr>
          <p:nvPr/>
        </p:nvSpPr>
        <p:spPr>
          <a:xfrm>
            <a:off x="8340670" y="1873404"/>
            <a:ext cx="4324610" cy="400863"/>
          </a:xfrm>
          <a:prstGeom prst="rect">
            <a:avLst/>
          </a:prstGeom>
          <a:ln>
            <a:noFill/>
          </a:ln>
        </p:spPr>
        <p:txBody>
          <a:bodyPr anchor="ctr">
            <a:normAutofit fontScale="97500" lnSpcReduction="10000"/>
          </a:bodyPr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2B56E-F59C-7140-8B65-D4B3872D032D}"/>
              </a:ext>
            </a:extLst>
          </p:cNvPr>
          <p:cNvSpPr txBox="1"/>
          <p:nvPr/>
        </p:nvSpPr>
        <p:spPr>
          <a:xfrm>
            <a:off x="5268927" y="1755463"/>
            <a:ext cx="9236027" cy="21544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</a:rPr>
              <a:t>Câncer </a:t>
            </a:r>
            <a:r>
              <a:rPr lang="pt-BR" sz="2400" b="1" dirty="0" err="1">
                <a:solidFill>
                  <a:schemeClr val="accent1"/>
                </a:solidFill>
              </a:rPr>
              <a:t>colorretal</a:t>
            </a:r>
            <a:r>
              <a:rPr lang="pt-BR" sz="2400" b="1" dirty="0">
                <a:solidFill>
                  <a:schemeClr val="accent1"/>
                </a:solidFill>
              </a:rPr>
              <a:t> (CCR)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B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Neoplasia maligna do trato gastrointestinal mais frequente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Incidência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: no Mundo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Brasil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: 2º ♂; 2º ♀</a:t>
            </a:r>
            <a:endParaRPr lang="en-US" sz="2000" u="sng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maioria dos casos, desenvolve-se a partir de lesões precursoras (adenomas)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BR" sz="2000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causa de morte por câncer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♂; </a:t>
            </a:r>
            <a:r>
              <a:rPr lang="en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BR" sz="2000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♀</a:t>
            </a:r>
            <a:endParaRPr lang="en-BR" sz="20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8% 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todas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as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mortes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por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câncer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53249DF-17A2-A84C-ADB9-8768F6633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29" t="31515" r="30231" b="41472"/>
          <a:stretch/>
        </p:blipFill>
        <p:spPr>
          <a:xfrm>
            <a:off x="14674228" y="1698682"/>
            <a:ext cx="6174091" cy="23084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83D3D5E-A858-6F40-8FCA-9C3683165A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7" t="31916" r="34251" b="23928"/>
          <a:stretch/>
        </p:blipFill>
        <p:spPr>
          <a:xfrm>
            <a:off x="8340673" y="4180718"/>
            <a:ext cx="2829333" cy="2233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57D3868-FD61-7B45-B4C7-D968301B0D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83" t="23031" r="34560" b="32814"/>
          <a:stretch/>
        </p:blipFill>
        <p:spPr>
          <a:xfrm>
            <a:off x="5268927" y="4198880"/>
            <a:ext cx="2829333" cy="2233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Gráfico 2">
            <a:extLst>
              <a:ext uri="{FF2B5EF4-FFF2-40B4-BE49-F238E27FC236}">
                <a16:creationId xmlns:a16="http://schemas.microsoft.com/office/drawing/2014/main" id="{E019D957-480F-3746-8AE3-BB90CACF31A8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3339" b="8589"/>
          <a:stretch/>
        </p:blipFill>
        <p:spPr bwMode="auto">
          <a:xfrm>
            <a:off x="11457012" y="4189307"/>
            <a:ext cx="3050046" cy="223368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390505-FCAA-2D4E-A983-310311122AC5}"/>
              </a:ext>
            </a:extLst>
          </p:cNvPr>
          <p:cNvSpPr txBox="1"/>
          <p:nvPr/>
        </p:nvSpPr>
        <p:spPr>
          <a:xfrm>
            <a:off x="10663764" y="6503869"/>
            <a:ext cx="42968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Taxa de </a:t>
            </a:r>
            <a:r>
              <a:rPr lang="en-US" b="1" dirty="0" err="1">
                <a:solidFill>
                  <a:schemeClr val="accent1"/>
                </a:solidFill>
              </a:rPr>
              <a:t>mortalidade</a:t>
            </a:r>
            <a:r>
              <a:rPr lang="en-US" b="1" dirty="0">
                <a:solidFill>
                  <a:schemeClr val="accent1"/>
                </a:solidFill>
              </a:rPr>
              <a:t> do CCR no </a:t>
            </a:r>
            <a:r>
              <a:rPr lang="en-US" b="1" dirty="0" err="1">
                <a:solidFill>
                  <a:schemeClr val="accent1"/>
                </a:solidFill>
              </a:rPr>
              <a:t>Brasil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ajustada</a:t>
            </a:r>
            <a:r>
              <a:rPr lang="en-US" b="1" dirty="0">
                <a:solidFill>
                  <a:schemeClr val="accent1"/>
                </a:solidFill>
              </a:rPr>
              <a:t> por </a:t>
            </a:r>
            <a:r>
              <a:rPr lang="en-US" b="1" dirty="0" err="1">
                <a:solidFill>
                  <a:schemeClr val="accent1"/>
                </a:solidFill>
              </a:rPr>
              <a:t>idade</a:t>
            </a:r>
            <a:r>
              <a:rPr lang="en-US" b="1" dirty="0">
                <a:solidFill>
                  <a:schemeClr val="accent1"/>
                </a:solidFill>
              </a:rPr>
              <a:t>, por 100,000 </a:t>
            </a:r>
            <a:r>
              <a:rPr lang="en-US" b="1" dirty="0" err="1">
                <a:solidFill>
                  <a:schemeClr val="accent1"/>
                </a:solidFill>
              </a:rPr>
              <a:t>habitantes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B6E1E-D707-CA4E-9D60-90269DB21C41}"/>
              </a:ext>
            </a:extLst>
          </p:cNvPr>
          <p:cNvSpPr txBox="1"/>
          <p:nvPr/>
        </p:nvSpPr>
        <p:spPr>
          <a:xfrm>
            <a:off x="13614698" y="5479695"/>
            <a:ext cx="862547" cy="3385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Mulher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36F0C-454E-3847-8C61-72E569D3D308}"/>
              </a:ext>
            </a:extLst>
          </p:cNvPr>
          <p:cNvSpPr txBox="1"/>
          <p:nvPr/>
        </p:nvSpPr>
        <p:spPr>
          <a:xfrm>
            <a:off x="12932258" y="4630006"/>
            <a:ext cx="862546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</a:rPr>
              <a:t>Homem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48A23729-E9B3-3F4C-9987-E2964C63D81E}"/>
              </a:ext>
            </a:extLst>
          </p:cNvPr>
          <p:cNvSpPr txBox="1"/>
          <p:nvPr/>
        </p:nvSpPr>
        <p:spPr>
          <a:xfrm>
            <a:off x="11205231" y="12781677"/>
            <a:ext cx="1584176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D07DDC4-DED8-1245-9060-5BA9985FD6DE}"/>
              </a:ext>
            </a:extLst>
          </p:cNvPr>
          <p:cNvSpPr txBox="1">
            <a:spLocks/>
          </p:cNvSpPr>
          <p:nvPr/>
        </p:nvSpPr>
        <p:spPr>
          <a:xfrm>
            <a:off x="491834" y="6770223"/>
            <a:ext cx="9708995" cy="34465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445496" indent="-445496" algn="l" defTabSz="1781983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48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7478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8470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09461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0452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1444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2435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342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R" sz="2400" b="1" dirty="0">
                <a:solidFill>
                  <a:schemeClr val="accent1"/>
                </a:solidFill>
              </a:rPr>
              <a:t>Importância do rastreamento</a:t>
            </a:r>
          </a:p>
          <a:p>
            <a:pPr>
              <a:buFont typeface="Wingdings" pitchFamily="2" charset="2"/>
              <a:buChar char="ü"/>
            </a:pPr>
            <a:r>
              <a:rPr lang="en-BR" sz="1800" dirty="0"/>
              <a:t>Previne o CCR e tem </a:t>
            </a:r>
            <a:r>
              <a:rPr lang="pt-BR" sz="1800" dirty="0"/>
              <a:t>grande impacto no diagnóstico e prognóstico, assim como nas taxas de morbimortalidade</a:t>
            </a:r>
            <a:endParaRPr lang="en-BR" sz="1800" dirty="0"/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Tem relevância ainda maior no estádio inicial, pela possibilidade de cura com altas taxas de sobrevida livre de doença em 5 anos, além de implicações diretas na qualidade de vida </a:t>
            </a:r>
            <a:endParaRPr lang="en-BR" sz="1800" dirty="0"/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Felizmente, os programas de rastreamento estão se expandindo no mundo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A mudança do exame de sangue oculto nas fezes com guaiaco (</a:t>
            </a:r>
            <a:r>
              <a:rPr lang="pt-BR" sz="1800" dirty="0" err="1"/>
              <a:t>gFOBT</a:t>
            </a:r>
            <a:r>
              <a:rPr lang="pt-BR" sz="1800" dirty="0"/>
              <a:t>) para o teste </a:t>
            </a:r>
            <a:r>
              <a:rPr lang="pt-BR" sz="1800" dirty="0" err="1"/>
              <a:t>imunoquímico</a:t>
            </a:r>
            <a:r>
              <a:rPr lang="pt-BR" sz="1800" dirty="0"/>
              <a:t> fecal (FIT) tem levado a um aumento na adesão aos programas de rastreamento</a:t>
            </a:r>
            <a:endParaRPr lang="en-BR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1AAFDF-375D-C644-992A-5936B0B41BD7}"/>
              </a:ext>
            </a:extLst>
          </p:cNvPr>
          <p:cNvSpPr txBox="1"/>
          <p:nvPr/>
        </p:nvSpPr>
        <p:spPr>
          <a:xfrm>
            <a:off x="5588003" y="1285240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sz="36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D726DE7-C1AC-F049-9F4D-2A4A4C0C2090}"/>
              </a:ext>
            </a:extLst>
          </p:cNvPr>
          <p:cNvSpPr txBox="1">
            <a:spLocks/>
          </p:cNvSpPr>
          <p:nvPr/>
        </p:nvSpPr>
        <p:spPr>
          <a:xfrm>
            <a:off x="3117799" y="10936456"/>
            <a:ext cx="7162948" cy="16766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BR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15E626D-369D-E94C-B79D-53309705D2C7}"/>
              </a:ext>
            </a:extLst>
          </p:cNvPr>
          <p:cNvSpPr txBox="1">
            <a:spLocks/>
          </p:cNvSpPr>
          <p:nvPr/>
        </p:nvSpPr>
        <p:spPr>
          <a:xfrm>
            <a:off x="540693" y="10554461"/>
            <a:ext cx="9660134" cy="35577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lvl1pPr marL="445496" indent="-445496" algn="l" defTabSz="1781983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48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7478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8470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09461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0452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1444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2435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342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BR" sz="9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BR" sz="3100" b="1" dirty="0">
                <a:solidFill>
                  <a:schemeClr val="accent1"/>
                </a:solidFill>
              </a:rPr>
              <a:t>Teste imunoquímico fecal (FIT)</a:t>
            </a:r>
            <a:endParaRPr lang="pt-BR" sz="3100" dirty="0"/>
          </a:p>
          <a:p>
            <a:pPr>
              <a:buFont typeface="Wingdings" pitchFamily="2" charset="2"/>
              <a:buChar char="ü"/>
            </a:pPr>
            <a:r>
              <a:rPr lang="pt-BR" sz="2300" dirty="0"/>
              <a:t>Requer apenas uma amostra de fezes</a:t>
            </a:r>
          </a:p>
          <a:p>
            <a:pPr>
              <a:buFont typeface="Wingdings" pitchFamily="2" charset="2"/>
              <a:buChar char="ü"/>
            </a:pPr>
            <a:r>
              <a:rPr lang="pt-BR" sz="2300" dirty="0"/>
              <a:t>Não necessita de restrições alimentares ou medicamentosas </a:t>
            </a:r>
          </a:p>
          <a:p>
            <a:pPr>
              <a:buFont typeface="Wingdings" pitchFamily="2" charset="2"/>
              <a:buChar char="ü"/>
            </a:pPr>
            <a:r>
              <a:rPr lang="pt-BR" sz="2300" dirty="0"/>
              <a:t>Utiliza análise quantitativa, produzindo resultados mais consistentes que o sangue oculto nas fezes com guaiaco (</a:t>
            </a:r>
            <a:r>
              <a:rPr lang="pt-BR" sz="2300" dirty="0" err="1"/>
              <a:t>gFOBT</a:t>
            </a:r>
            <a:r>
              <a:rPr lang="pt-BR" sz="2300" dirty="0"/>
              <a:t>) </a:t>
            </a:r>
          </a:p>
          <a:p>
            <a:pPr>
              <a:buFont typeface="Wingdings" pitchFamily="2" charset="2"/>
              <a:buChar char="ü"/>
            </a:pPr>
            <a:r>
              <a:rPr lang="pt-BR" sz="2300" dirty="0"/>
              <a:t>Alta precisão, com sensibilidade de 71% a 91% e especificidade de 90% a 95%, dependendo do nível de corte </a:t>
            </a:r>
          </a:p>
          <a:p>
            <a:pPr>
              <a:buFont typeface="Wingdings" pitchFamily="2" charset="2"/>
              <a:buChar char="ü"/>
            </a:pPr>
            <a:r>
              <a:rPr lang="pt-BR" sz="2300" dirty="0"/>
              <a:t>O limite ideal de corte deve ser determinado de acordo com a disponibilidade de colonoscopia, podendo estar entre </a:t>
            </a:r>
            <a:r>
              <a:rPr lang="en-US" sz="2300" dirty="0"/>
              <a:t>50 ng/mL e 200 ng/mL</a:t>
            </a:r>
            <a:endParaRPr lang="en-BR" sz="2300" dirty="0"/>
          </a:p>
          <a:p>
            <a:endParaRPr lang="en-BR" sz="1900" dirty="0"/>
          </a:p>
          <a:p>
            <a:endParaRPr lang="en-BR" sz="19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61612F-09A4-7748-905F-79A5684CBD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r="19765"/>
          <a:stretch/>
        </p:blipFill>
        <p:spPr>
          <a:xfrm>
            <a:off x="8936263" y="10671710"/>
            <a:ext cx="1204674" cy="1384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00C94F-3D2B-8E46-B935-2B70D081C3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/>
          <a:stretch/>
        </p:blipFill>
        <p:spPr>
          <a:xfrm>
            <a:off x="6858209" y="10671710"/>
            <a:ext cx="1953193" cy="1187584"/>
          </a:xfrm>
          <a:prstGeom prst="rect">
            <a:avLst/>
          </a:prstGeom>
          <a:effectLst/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DA83A9DD-B221-824C-A7BD-EEDB2B545AC5}"/>
              </a:ext>
            </a:extLst>
          </p:cNvPr>
          <p:cNvSpPr txBox="1">
            <a:spLocks/>
          </p:cNvSpPr>
          <p:nvPr/>
        </p:nvSpPr>
        <p:spPr>
          <a:xfrm>
            <a:off x="12384956" y="7606078"/>
            <a:ext cx="12003740" cy="24492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BR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21A17A-34F9-924E-97B5-C5B915B9F00E}"/>
              </a:ext>
            </a:extLst>
          </p:cNvPr>
          <p:cNvSpPr txBox="1">
            <a:spLocks/>
          </p:cNvSpPr>
          <p:nvPr/>
        </p:nvSpPr>
        <p:spPr>
          <a:xfrm>
            <a:off x="10467380" y="7361593"/>
            <a:ext cx="12692270" cy="50548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 fontScale="92500" lnSpcReduction="20000"/>
          </a:bodyPr>
          <a:lstStyle>
            <a:lvl1pPr marL="445496" indent="-445496" algn="l" defTabSz="1781983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48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7478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8470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09461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0452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1444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2435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342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R" sz="2600" b="1" dirty="0">
                <a:solidFill>
                  <a:schemeClr val="accent1"/>
                </a:solidFill>
              </a:rPr>
              <a:t>Etapas do programa de rastreamento organizado</a:t>
            </a:r>
            <a:endParaRPr lang="pt-BR" sz="2600" dirty="0"/>
          </a:p>
          <a:p>
            <a:pPr>
              <a:buFont typeface="Wingdings" pitchFamily="2" charset="2"/>
              <a:buChar char="ü"/>
            </a:pPr>
            <a:r>
              <a:rPr lang="pt-BR" sz="1900" dirty="0"/>
              <a:t>Pessoas elegíveis: ambos os sexos, com idade entre 50 e 75 anos</a:t>
            </a:r>
          </a:p>
          <a:p>
            <a:pPr>
              <a:buFont typeface="Wingdings" pitchFamily="2" charset="2"/>
              <a:buChar char="ü"/>
            </a:pPr>
            <a:r>
              <a:rPr lang="pt-BR" sz="1900" dirty="0"/>
              <a:t>Cadastramento das famílias em determinada região</a:t>
            </a:r>
          </a:p>
          <a:p>
            <a:pPr>
              <a:buFont typeface="Wingdings" pitchFamily="2" charset="2"/>
              <a:buChar char="ü"/>
            </a:pPr>
            <a:r>
              <a:rPr lang="pt-BR" sz="1900" dirty="0"/>
              <a:t>Recrutamento de indivíduos por agentes comunitários de saúde</a:t>
            </a:r>
          </a:p>
          <a:p>
            <a:pPr>
              <a:buFont typeface="Wingdings" pitchFamily="2" charset="2"/>
              <a:buChar char="ü"/>
            </a:pPr>
            <a:r>
              <a:rPr lang="pt-BR" sz="1900" dirty="0"/>
              <a:t>Fornecer informação aos pacientes sobre o rastreamento, benefícios, riscos, possível encaminhamento para colonoscopia e tratamento </a:t>
            </a:r>
          </a:p>
          <a:p>
            <a:pPr>
              <a:buFont typeface="Wingdings" pitchFamily="2" charset="2"/>
              <a:buChar char="ü"/>
            </a:pPr>
            <a:r>
              <a:rPr lang="pt-BR" sz="1900" dirty="0"/>
              <a:t>Entrega do kit para coleta de amostra de fezes, e explicação de como colher a mesma, que deverá ser devolvida à unidade básica de saúde</a:t>
            </a:r>
          </a:p>
          <a:p>
            <a:pPr>
              <a:buFont typeface="Wingdings" pitchFamily="2" charset="2"/>
              <a:buChar char="ü"/>
            </a:pPr>
            <a:r>
              <a:rPr lang="pt-BR" sz="1900" dirty="0"/>
              <a:t>Se FIT positivo, encaminhamento para colonoscopia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err="1"/>
              <a:t>Lesões</a:t>
            </a:r>
            <a:r>
              <a:rPr lang="en-US" sz="1900" dirty="0"/>
              <a:t> ≤ 2 cm: </a:t>
            </a:r>
            <a:r>
              <a:rPr lang="en-US" sz="1900" dirty="0" err="1"/>
              <a:t>ressecadas</a:t>
            </a:r>
            <a:r>
              <a:rPr lang="en-US" sz="1900" dirty="0"/>
              <a:t> no </a:t>
            </a:r>
            <a:r>
              <a:rPr lang="en-US" sz="1900" dirty="0" err="1"/>
              <a:t>mesmo</a:t>
            </a:r>
            <a:r>
              <a:rPr lang="en-US" sz="1900" dirty="0"/>
              <a:t> </a:t>
            </a:r>
            <a:r>
              <a:rPr lang="en-US" sz="1900" dirty="0" err="1"/>
              <a:t>procedimento</a:t>
            </a:r>
            <a:r>
              <a:rPr lang="en-US" sz="1900" dirty="0"/>
              <a:t> </a:t>
            </a:r>
            <a:r>
              <a:rPr lang="en-US" sz="1900" dirty="0" err="1"/>
              <a:t>endoscópico</a:t>
            </a:r>
            <a:endParaRPr lang="en-US" sz="1900" dirty="0"/>
          </a:p>
          <a:p>
            <a:pPr lvl="1">
              <a:buFont typeface="Wingdings" pitchFamily="2" charset="2"/>
              <a:buChar char="ü"/>
            </a:pPr>
            <a:r>
              <a:rPr lang="en-US" sz="1900" dirty="0" err="1"/>
              <a:t>Suspeita</a:t>
            </a:r>
            <a:r>
              <a:rPr lang="en-US" sz="1900" dirty="0"/>
              <a:t> de </a:t>
            </a:r>
            <a:r>
              <a:rPr lang="en-US" sz="1900" dirty="0" err="1"/>
              <a:t>lesões</a:t>
            </a:r>
            <a:r>
              <a:rPr lang="en-US" sz="1900" dirty="0"/>
              <a:t> </a:t>
            </a:r>
            <a:r>
              <a:rPr lang="en-US" sz="1900" dirty="0" err="1"/>
              <a:t>malignas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&gt; 2 cm: </a:t>
            </a:r>
          </a:p>
          <a:p>
            <a:pPr lvl="2">
              <a:buFont typeface="Wingdings" pitchFamily="2" charset="2"/>
              <a:buChar char="ü"/>
            </a:pPr>
            <a:r>
              <a:rPr lang="en-US" sz="1900" dirty="0" err="1"/>
              <a:t>biópsias</a:t>
            </a:r>
            <a:r>
              <a:rPr lang="en-US" sz="1900" dirty="0"/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en-US" sz="1900" dirty="0" err="1"/>
              <a:t>encaminhamento</a:t>
            </a:r>
            <a:r>
              <a:rPr lang="en-US" sz="1900" dirty="0"/>
              <a:t> para </a:t>
            </a:r>
            <a:r>
              <a:rPr lang="en-US" sz="1900" dirty="0" err="1"/>
              <a:t>ressecção</a:t>
            </a:r>
            <a:r>
              <a:rPr lang="en-US" sz="1900" dirty="0"/>
              <a:t> </a:t>
            </a:r>
            <a:r>
              <a:rPr lang="en-US" sz="1900" dirty="0" err="1"/>
              <a:t>endoscópica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</a:t>
            </a:r>
            <a:r>
              <a:rPr lang="en-US" sz="1900" dirty="0" err="1"/>
              <a:t>cirúrgica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para </a:t>
            </a:r>
            <a:r>
              <a:rPr lang="en-US" sz="1900" dirty="0" err="1"/>
              <a:t>tratamento</a:t>
            </a:r>
            <a:r>
              <a:rPr lang="en-US" sz="1900" dirty="0"/>
              <a:t> </a:t>
            </a:r>
            <a:r>
              <a:rPr lang="en-US" sz="1900" dirty="0" err="1"/>
              <a:t>oncológico</a:t>
            </a:r>
            <a:r>
              <a:rPr lang="en-US" sz="1900" dirty="0"/>
              <a:t> </a:t>
            </a:r>
            <a:r>
              <a:rPr lang="en-US" sz="1900" dirty="0" err="1"/>
              <a:t>em</a:t>
            </a:r>
            <a:r>
              <a:rPr lang="en-US" sz="1900" dirty="0"/>
              <a:t> </a:t>
            </a:r>
            <a:r>
              <a:rPr lang="en-US" sz="1900" dirty="0" err="1"/>
              <a:t>centro</a:t>
            </a:r>
            <a:r>
              <a:rPr lang="en-US" sz="1900" dirty="0"/>
              <a:t> </a:t>
            </a:r>
            <a:r>
              <a:rPr lang="en-US" sz="1900" dirty="0" err="1"/>
              <a:t>especializado</a:t>
            </a:r>
            <a:endParaRPr lang="en-BR" sz="19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2A54663-A845-DD48-9B5D-CFFD8999C7B4}"/>
              </a:ext>
            </a:extLst>
          </p:cNvPr>
          <p:cNvSpPr txBox="1">
            <a:spLocks/>
          </p:cNvSpPr>
          <p:nvPr/>
        </p:nvSpPr>
        <p:spPr>
          <a:xfrm>
            <a:off x="20403610" y="7554392"/>
            <a:ext cx="6340958" cy="973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BR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A4789D8-D020-DA41-9B12-E4E71BC1DFD3}"/>
              </a:ext>
            </a:extLst>
          </p:cNvPr>
          <p:cNvSpPr txBox="1">
            <a:spLocks/>
          </p:cNvSpPr>
          <p:nvPr/>
        </p:nvSpPr>
        <p:spPr>
          <a:xfrm>
            <a:off x="15082860" y="4177248"/>
            <a:ext cx="8076790" cy="30228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445496" indent="-445496" algn="l" defTabSz="1781983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48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7478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8470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09461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0452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1444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2435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342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chemeClr val="accent1"/>
                </a:solidFill>
              </a:rPr>
              <a:t>Colonoscopia de alta qualidade </a:t>
            </a:r>
            <a:endParaRPr lang="pt-BR" sz="2400" dirty="0"/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Essencial durante programas de rastreamento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Parâmetros para maior precisão diagnóstica de lesões pré-malignas e malignas: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/>
              <a:t>preparo adequado do cólon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/>
              <a:t>alta taxa de intubação </a:t>
            </a:r>
            <a:r>
              <a:rPr lang="pt-BR" sz="1800" dirty="0" err="1"/>
              <a:t>cecal</a:t>
            </a:r>
            <a:r>
              <a:rPr lang="pt-BR" sz="1800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/>
              <a:t>tempo de retirada suficiente 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/>
              <a:t>colonoscópio de alta definição</a:t>
            </a:r>
            <a:endParaRPr lang="en-BR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4CEC3E-86ED-BD49-8AC3-67AD04C5BBB0}"/>
              </a:ext>
            </a:extLst>
          </p:cNvPr>
          <p:cNvSpPr txBox="1"/>
          <p:nvPr/>
        </p:nvSpPr>
        <p:spPr>
          <a:xfrm>
            <a:off x="7263743" y="419888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b="1" dirty="0">
                <a:solidFill>
                  <a:schemeClr val="accent1"/>
                </a:solidFill>
              </a:rPr>
              <a:t>Incidência de CCR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E09E817-EB46-B849-A999-DE05B9DCBA14}"/>
              </a:ext>
            </a:extLst>
          </p:cNvPr>
          <p:cNvSpPr txBox="1">
            <a:spLocks/>
          </p:cNvSpPr>
          <p:nvPr/>
        </p:nvSpPr>
        <p:spPr>
          <a:xfrm>
            <a:off x="10467380" y="12560005"/>
            <a:ext cx="12692270" cy="15522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marL="445496" indent="-445496" algn="l" defTabSz="1781983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48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7478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8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8470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09461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0452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1444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2435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3427" indent="-445496" algn="l" defTabSz="1781983" rtl="0" eaLnBrk="1" latinLnBrk="0" hangingPunct="1">
              <a:lnSpc>
                <a:spcPct val="90000"/>
              </a:lnSpc>
              <a:spcBef>
                <a:spcPts val="974"/>
              </a:spcBef>
              <a:buFont typeface="Arial" panose="020B0604020202020204" pitchFamily="34" charset="0"/>
              <a:buChar char="•"/>
              <a:defRPr sz="3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R" sz="2400" b="1" dirty="0">
                <a:solidFill>
                  <a:schemeClr val="accent1"/>
                </a:solidFill>
              </a:rPr>
              <a:t>Referências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1. INCA 2020: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Incidência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câncer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no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Brasil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; 2. Bray F et al., CA Cancer J Clin 2018; 68:394-424; 3.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Hol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L et al., Br J Cancer 2009; 100:1103-10; 4.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Teixeira CR et al., Ann Gastroenterol 2017;30:442-5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; 5. Gini A et al., Eur J Cancer 2020; 127:224-35; 6.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Imperiale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TF et al., Ann Intern Med 2019; 170:319-29; 7. Goede SL et al.,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PLoS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One 2017;12:e0172864; 8.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Niedermaier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T et al., Clin Gastroenterol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Hepatol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 2020; S1542; 9. Rex DK et al., Am J Gastroenterol 2015;110:72-90</a:t>
            </a:r>
            <a:endParaRPr lang="en-BR" sz="5400" dirty="0"/>
          </a:p>
        </p:txBody>
      </p:sp>
    </p:spTree>
    <p:extLst>
      <p:ext uri="{BB962C8B-B14F-4D97-AF65-F5344CB8AC3E}">
        <p14:creationId xmlns:p14="http://schemas.microsoft.com/office/powerpoint/2010/main" val="147271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575</Words>
  <Application>Microsoft Macintosh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Ulysses Ribeiro</dc:creator>
  <cp:lastModifiedBy>Ulysses Ribeiro</cp:lastModifiedBy>
  <cp:revision>14</cp:revision>
  <dcterms:created xsi:type="dcterms:W3CDTF">2020-07-07T14:16:13Z</dcterms:created>
  <dcterms:modified xsi:type="dcterms:W3CDTF">2020-07-07T17:15:29Z</dcterms:modified>
</cp:coreProperties>
</file>